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3"/>
  </p:notesMasterIdLst>
  <p:handoutMasterIdLst>
    <p:handoutMasterId r:id="rId24"/>
  </p:handoutMasterIdLst>
  <p:sldIdLst>
    <p:sldId id="294" r:id="rId4"/>
    <p:sldId id="453" r:id="rId5"/>
    <p:sldId id="452" r:id="rId6"/>
    <p:sldId id="263" r:id="rId7"/>
    <p:sldId id="1315" r:id="rId8"/>
    <p:sldId id="480" r:id="rId9"/>
    <p:sldId id="478" r:id="rId10"/>
    <p:sldId id="1317" r:id="rId11"/>
    <p:sldId id="492" r:id="rId12"/>
    <p:sldId id="493" r:id="rId13"/>
    <p:sldId id="477" r:id="rId14"/>
    <p:sldId id="465" r:id="rId15"/>
    <p:sldId id="466" r:id="rId16"/>
    <p:sldId id="468" r:id="rId17"/>
    <p:sldId id="469" r:id="rId18"/>
    <p:sldId id="479" r:id="rId19"/>
    <p:sldId id="464" r:id="rId20"/>
    <p:sldId id="1316" r:id="rId21"/>
    <p:sldId id="457"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p:cViewPr varScale="1">
        <p:scale>
          <a:sx n="118" d="100"/>
          <a:sy n="118" d="100"/>
        </p:scale>
        <p:origin x="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9/11/2021</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3</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blogs.cornell.edu/nature-sustainabilit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351782"/>
            <a:ext cx="9144000" cy="1077218"/>
          </a:xfrm>
          <a:prstGeom prst="rect">
            <a:avLst/>
          </a:prstGeom>
          <a:noFill/>
          <a:ln w="9525">
            <a:noFill/>
            <a:miter lim="800000"/>
            <a:headEnd/>
            <a:tailEnd/>
          </a:ln>
        </p:spPr>
        <p:txBody>
          <a:bodyPr>
            <a:spAutoFit/>
          </a:bodyPr>
          <a:lstStyle/>
          <a:p>
            <a:pPr algn="ctr"/>
            <a:r>
              <a:rPr lang="en-US" sz="3200" b="1" dirty="0">
                <a:latin typeface="Georgia" pitchFamily="18" charset="0"/>
              </a:rPr>
              <a:t>Technological change in agriculture: </a:t>
            </a:r>
          </a:p>
          <a:p>
            <a:pPr algn="ctr"/>
            <a:r>
              <a:rPr lang="en-US" sz="3200" b="1" dirty="0">
                <a:latin typeface="Georgia" pitchFamily="18" charset="0"/>
              </a:rPr>
              <a:t>A microeconomics perspective</a:t>
            </a:r>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13447" y="4953000"/>
            <a:ext cx="9144000" cy="1323439"/>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a:t>
            </a:r>
          </a:p>
          <a:p>
            <a:pPr algn="ctr"/>
            <a:r>
              <a:rPr lang="en-US" sz="2000" b="1" dirty="0">
                <a:latin typeface="Georgia" pitchFamily="18" charset="0"/>
                <a:cs typeface="Times New Roman" pitchFamily="18" charset="0"/>
              </a:rPr>
              <a:t>Guest Lecture to </a:t>
            </a:r>
          </a:p>
          <a:p>
            <a:pPr algn="ctr"/>
            <a:r>
              <a:rPr lang="en-US" sz="2000" b="1" dirty="0">
                <a:latin typeface="Georgia" pitchFamily="18" charset="0"/>
                <a:cs typeface="Times New Roman" pitchFamily="18" charset="0"/>
              </a:rPr>
              <a:t>IARD 4140/PLSCI 4140/5140: Global Cropping Systems</a:t>
            </a:r>
          </a:p>
          <a:p>
            <a:pPr algn="ctr" eaLnBrk="0" hangingPunct="0"/>
            <a:r>
              <a:rPr lang="en-US" sz="2000" b="1" dirty="0">
                <a:latin typeface="Georgia" pitchFamily="18" charset="0"/>
                <a:cs typeface="Times New Roman" pitchFamily="18" charset="0"/>
              </a:rPr>
              <a:t>September 16, 2021</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58158"/>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337409"/>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28050" y="1526716"/>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cause a pronounced positive - machinery ownership relationship. But rental markets virtually erased the farm size gradient in machinery use, leading to rapid mechanization as real wages rose inducing substitution of machines for workers.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0" y="6531688"/>
            <a:ext cx="4009219" cy="307777"/>
          </a:xfrm>
          <a:prstGeom prst="rect">
            <a:avLst/>
          </a:prstGeom>
          <a:noFill/>
        </p:spPr>
        <p:txBody>
          <a:bodyPr wrap="square" rtlCol="0">
            <a:spAutoFit/>
          </a:bodyPr>
          <a:lstStyle/>
          <a:p>
            <a:r>
              <a:rPr lang="en-US" sz="1400" dirty="0">
                <a:latin typeface="Georgia" panose="02040502050405020303" pitchFamily="18" charset="0"/>
              </a:rPr>
              <a:t>Liu et al. </a:t>
            </a:r>
            <a:r>
              <a:rPr lang="en-US" sz="1400" i="1" dirty="0">
                <a:latin typeface="Georgia" panose="02040502050405020303" pitchFamily="18" charset="0"/>
              </a:rPr>
              <a:t>Food Policy </a:t>
            </a:r>
            <a:r>
              <a:rPr lang="en-US" sz="1400" dirty="0">
                <a:latin typeface="Georgia" panose="02040502050405020303" pitchFamily="18" charset="0"/>
              </a:rPr>
              <a:t>2020</a:t>
            </a:r>
          </a:p>
        </p:txBody>
      </p:sp>
      <p:sp>
        <p:nvSpPr>
          <p:cNvPr id="5" name="Title 1">
            <a:extLst>
              <a:ext uri="{FF2B5EF4-FFF2-40B4-BE49-F238E27FC236}">
                <a16:creationId xmlns:a16="http://schemas.microsoft.com/office/drawing/2014/main" id="{CC65965D-CFF2-4C62-A403-D67E544D0A4F}"/>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extLst>
      <p:ext uri="{BB962C8B-B14F-4D97-AF65-F5344CB8AC3E}">
        <p14:creationId xmlns:p14="http://schemas.microsoft.com/office/powerpoint/2010/main" val="174383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Importance of socio-technical innovation bundling:</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 name="Picture 9" descr="A picture containing text&#10;&#10;Description automatically generated">
            <a:extLst>
              <a:ext uri="{FF2B5EF4-FFF2-40B4-BE49-F238E27FC236}">
                <a16:creationId xmlns:a16="http://schemas.microsoft.com/office/drawing/2014/main" id="{60F7E465-2237-4133-BE05-E75CEA17A7B1}"/>
              </a:ext>
            </a:extLst>
          </p:cNvPr>
          <p:cNvPicPr/>
          <p:nvPr/>
        </p:nvPicPr>
        <p:blipFill rotWithShape="1">
          <a:blip r:embed="rId3" cstate="print">
            <a:extLst>
              <a:ext uri="{28A0092B-C50C-407E-A947-70E740481C1C}">
                <a14:useLocalDpi xmlns:a14="http://schemas.microsoft.com/office/drawing/2010/main" val="0"/>
              </a:ext>
            </a:extLst>
          </a:blip>
          <a:srcRect l="-2496" t="12479" r="1" b="11427"/>
          <a:stretch/>
        </p:blipFill>
        <p:spPr bwMode="auto">
          <a:xfrm>
            <a:off x="4771697" y="4186640"/>
            <a:ext cx="4267200" cy="2455038"/>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E59EDDE-3861-4DDA-80D6-9A5389C01E9B}"/>
              </a:ext>
            </a:extLst>
          </p:cNvPr>
          <p:cNvSpPr txBox="1"/>
          <p:nvPr/>
        </p:nvSpPr>
        <p:spPr>
          <a:xfrm>
            <a:off x="76200" y="1997839"/>
            <a:ext cx="8839200" cy="3416320"/>
          </a:xfrm>
          <a:prstGeom prst="rect">
            <a:avLst/>
          </a:prstGeom>
          <a:noFill/>
        </p:spPr>
        <p:txBody>
          <a:bodyPr wrap="square">
            <a:spAutoFit/>
          </a:bodyPr>
          <a:lstStyle/>
          <a:p>
            <a:pPr marL="728663" lvl="1" indent="-385763">
              <a:buFont typeface="Courier New" charset="0"/>
              <a:buAutoNum type="romanLcParenBoth"/>
            </a:pPr>
            <a:r>
              <a:rPr lang="en-US" sz="2400" dirty="0">
                <a:solidFill>
                  <a:srgbClr val="000000"/>
                </a:solidFill>
                <a:effectLst/>
                <a:latin typeface="Georgia" panose="02040502050405020303" pitchFamily="18" charset="0"/>
                <a:ea typeface="Calibri" panose="020F0502020204030204" pitchFamily="34" charset="0"/>
              </a:rPr>
              <a:t>No magic bullets exist. Multiple constraints; relaxing just one limits progress. Must realize synergies to adapt/scale.</a:t>
            </a:r>
          </a:p>
          <a:p>
            <a:pPr marL="728663" lvl="1" indent="-385763">
              <a:buFont typeface="Courier New" charset="0"/>
              <a:buAutoNum type="romanLcParenBoth"/>
            </a:pPr>
            <a:endParaRPr lang="en-US" sz="2400" dirty="0">
              <a:solidFill>
                <a:srgbClr val="000000"/>
              </a:solidFill>
              <a:effectLst/>
              <a:latin typeface="Georgia" panose="02040502050405020303" pitchFamily="18" charset="0"/>
              <a:ea typeface="Calibri" panose="020F0502020204030204" pitchFamily="34" charset="0"/>
            </a:endParaRPr>
          </a:p>
          <a:p>
            <a:pPr marL="728663" lvl="1" indent="-385763">
              <a:buAutoNum type="romanLcParenBoth"/>
            </a:pPr>
            <a:r>
              <a:rPr lang="en-US" sz="2400" dirty="0">
                <a:solidFill>
                  <a:srgbClr val="000000"/>
                </a:solidFill>
                <a:effectLst/>
                <a:latin typeface="Georgia" panose="02040502050405020303" pitchFamily="18" charset="0"/>
                <a:ea typeface="Calibri" panose="020F0502020204030204" pitchFamily="34" charset="0"/>
              </a:rPr>
              <a:t>Must address political economy of spillovers and creative destruction. Coalitions from bundling can overcome incumbent status quo bias.</a:t>
            </a:r>
          </a:p>
          <a:p>
            <a:pPr marL="728663" lvl="1" indent="-385763">
              <a:buAutoNum type="romanLcParenBoth"/>
            </a:pPr>
            <a:endParaRPr lang="en-US" sz="2400" dirty="0">
              <a:solidFill>
                <a:srgbClr val="000000"/>
              </a:solidFill>
              <a:effectLst/>
              <a:latin typeface="Georgia" panose="02040502050405020303" pitchFamily="18" charset="0"/>
              <a:ea typeface="Calibri" panose="020F0502020204030204" pitchFamily="34" charset="0"/>
            </a:endParaRPr>
          </a:p>
          <a:p>
            <a:pPr marL="728663" lvl="1" indent="-385763">
              <a:buFont typeface="Courier New" charset="0"/>
              <a:buAutoNum type="romanLcParenBoth"/>
            </a:pPr>
            <a:r>
              <a:rPr lang="en-US" sz="2400" dirty="0">
                <a:solidFill>
                  <a:srgbClr val="000000"/>
                </a:solidFill>
                <a:effectLst/>
                <a:latin typeface="Georgia" panose="02040502050405020303" pitchFamily="18" charset="0"/>
                <a:ea typeface="Calibri" panose="020F0502020204030204" pitchFamily="34" charset="0"/>
              </a:rPr>
              <a:t> Heterogeneous needs require</a:t>
            </a:r>
          </a:p>
          <a:p>
            <a:pPr marL="342900" lvl="1"/>
            <a:r>
              <a:rPr lang="en-US" sz="2400" dirty="0">
                <a:solidFill>
                  <a:srgbClr val="000000"/>
                </a:solidFill>
                <a:latin typeface="Georgia" panose="02040502050405020303" pitchFamily="18" charset="0"/>
                <a:ea typeface="Calibri" panose="020F0502020204030204" pitchFamily="34" charset="0"/>
              </a:rPr>
              <a:t>        </a:t>
            </a:r>
            <a:r>
              <a:rPr lang="en-US" sz="2400" dirty="0">
                <a:solidFill>
                  <a:srgbClr val="000000"/>
                </a:solidFill>
                <a:effectLst/>
                <a:latin typeface="Georgia" panose="02040502050405020303" pitchFamily="18" charset="0"/>
                <a:ea typeface="Calibri" panose="020F0502020204030204" pitchFamily="34" charset="0"/>
              </a:rPr>
              <a:t>bundled solutions</a:t>
            </a:r>
            <a:endParaRPr lang="en-US" sz="2400" dirty="0">
              <a:solidFill>
                <a:srgbClr val="000000"/>
              </a:solidFill>
              <a:latin typeface="Georgia" panose="02040502050405020303" pitchFamily="18" charset="0"/>
              <a:ea typeface="Calibri" panose="020F0502020204030204" pitchFamily="34" charset="0"/>
            </a:endParaRPr>
          </a:p>
        </p:txBody>
      </p:sp>
      <p:sp>
        <p:nvSpPr>
          <p:cNvPr id="5" name="TextBox 4">
            <a:extLst>
              <a:ext uri="{FF2B5EF4-FFF2-40B4-BE49-F238E27FC236}">
                <a16:creationId xmlns:a16="http://schemas.microsoft.com/office/drawing/2014/main" id="{7230AC61-CD76-423C-8630-B660CA8483FB}"/>
              </a:ext>
            </a:extLst>
          </p:cNvPr>
          <p:cNvSpPr txBox="1"/>
          <p:nvPr/>
        </p:nvSpPr>
        <p:spPr>
          <a:xfrm>
            <a:off x="533400" y="6565612"/>
            <a:ext cx="6440214" cy="584775"/>
          </a:xfrm>
          <a:prstGeom prst="rect">
            <a:avLst/>
          </a:prstGeom>
          <a:noFill/>
        </p:spPr>
        <p:txBody>
          <a:bodyPr wrap="square" rtlCol="0">
            <a:spAutoFit/>
          </a:bodyPr>
          <a:lstStyle/>
          <a:p>
            <a:r>
              <a:rPr lang="en-US" sz="1400" dirty="0">
                <a:latin typeface="Georgia" panose="02040502050405020303" pitchFamily="18" charset="0"/>
              </a:rPr>
              <a:t>Barrett et al. 2021: </a:t>
            </a:r>
            <a:r>
              <a:rPr lang="en-US" sz="1400" b="1" dirty="0">
                <a:solidFill>
                  <a:srgbClr val="000000"/>
                </a:solidFill>
                <a:effectLst/>
                <a:latin typeface="Georgia" panose="02040502050405020303" pitchFamily="18" charset="0"/>
                <a:ea typeface="Calibri" panose="020F0502020204030204" pitchFamily="34" charset="0"/>
                <a:hlinkClick r:id="rId4"/>
              </a:rPr>
              <a:t>https://blogs.cornell.edu/nature-sustainability/</a:t>
            </a:r>
            <a:r>
              <a:rPr lang="en-US" sz="1400" b="1" dirty="0">
                <a:solidFill>
                  <a:srgbClr val="000000"/>
                </a:solidFill>
                <a:effectLst/>
                <a:latin typeface="Georgia" panose="02040502050405020303" pitchFamily="18" charset="0"/>
                <a:ea typeface="Calibri" panose="020F0502020204030204" pitchFamily="34" charset="0"/>
              </a:rPr>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5784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523220"/>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If 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 name="Title 1">
            <a:extLst>
              <a:ext uri="{FF2B5EF4-FFF2-40B4-BE49-F238E27FC236}">
                <a16:creationId xmlns:a16="http://schemas.microsoft.com/office/drawing/2014/main" id="{BF3248F4-1C33-4DFA-AEE9-A517E94F6870}"/>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3" name="Title 1">
            <a:extLst>
              <a:ext uri="{FF2B5EF4-FFF2-40B4-BE49-F238E27FC236}">
                <a16:creationId xmlns:a16="http://schemas.microsoft.com/office/drawing/2014/main" id="{EC7EB3ED-FA06-452A-81AA-4968BDAF127D}"/>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2" name="Title 1">
            <a:extLst>
              <a:ext uri="{FF2B5EF4-FFF2-40B4-BE49-F238E27FC236}">
                <a16:creationId xmlns:a16="http://schemas.microsoft.com/office/drawing/2014/main" id="{0F644F38-24D2-4E92-ABA6-7533020DA67F}"/>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190501" y="2286000"/>
            <a:ext cx="8953500" cy="3416320"/>
          </a:xfrm>
          <a:prstGeom prst="rect">
            <a:avLst/>
          </a:prstGeom>
          <a:noFill/>
        </p:spPr>
        <p:txBody>
          <a:bodyPr wrap="square" rtlCol="0">
            <a:spAutoFit/>
          </a:bodyPr>
          <a:lstStyle/>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dirty="0">
              <a:latin typeface="Georgia" pitchFamily="18" charset="0"/>
            </a:endParaRPr>
          </a:p>
          <a:p>
            <a:r>
              <a:rPr lang="en-US" sz="2400" dirty="0">
                <a:latin typeface="Georgia" pitchFamily="18" charset="0"/>
              </a:rPr>
              <a:t>How does the income/wealth of target consumers influence induced innovation?</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686800" cy="2286000"/>
          </a:xfrm>
        </p:spPr>
        <p:txBody>
          <a:bodyPr/>
          <a:lstStyle/>
          <a:p>
            <a:pPr marL="0">
              <a:spcBef>
                <a:spcPct val="0"/>
              </a:spcBef>
              <a:buNone/>
            </a:pPr>
            <a:r>
              <a:rPr lang="en-US" sz="2400" b="1" u="sng" dirty="0">
                <a:latin typeface="Georgia" pitchFamily="18" charset="0"/>
              </a:rPr>
              <a:t>Complementary (esp. natural) inputs</a:t>
            </a:r>
            <a:r>
              <a:rPr lang="en-US" sz="2400" b="1" dirty="0">
                <a:latin typeface="Georgia" pitchFamily="18" charset="0"/>
              </a:rPr>
              <a:t>: </a:t>
            </a:r>
          </a:p>
          <a:p>
            <a:pPr marL="0" indent="0">
              <a:spcBef>
                <a:spcPct val="0"/>
              </a:spcBef>
              <a:buNone/>
            </a:pPr>
            <a:endParaRPr lang="en-US" sz="2400" dirty="0">
              <a:latin typeface="Georgia" pitchFamily="18" charset="0"/>
            </a:endParaRPr>
          </a:p>
          <a:p>
            <a:pPr marL="0" indent="0">
              <a:spcBef>
                <a:spcPct val="0"/>
              </a:spcBef>
              <a:buNone/>
            </a:pPr>
            <a:r>
              <a:rPr lang="en-US" sz="2400" dirty="0">
                <a:latin typeface="Georgia" pitchFamily="18" charset="0"/>
              </a:rPr>
              <a:t>Inorganic fertilizer in w. Kenya (Marenya &amp; Barrett </a:t>
            </a:r>
            <a:r>
              <a:rPr lang="en-US" sz="2400" i="1" dirty="0">
                <a:latin typeface="Georgia" pitchFamily="18" charset="0"/>
              </a:rPr>
              <a:t>2009</a:t>
            </a:r>
            <a:r>
              <a:rPr lang="en-US" sz="2400" dirty="0">
                <a:latin typeface="Georgia" pitchFamily="18" charset="0"/>
              </a:rPr>
              <a:t>).</a:t>
            </a:r>
          </a:p>
          <a:p>
            <a:pPr marL="0">
              <a:spcBef>
                <a:spcPct val="0"/>
              </a:spcBef>
              <a:buNone/>
            </a:pPr>
            <a:endParaRPr lang="en-US" sz="2400" dirty="0">
              <a:latin typeface="Georgia" pitchFamily="18" charset="0"/>
            </a:endParaRPr>
          </a:p>
        </p:txBody>
      </p:sp>
      <p:grpSp>
        <p:nvGrpSpPr>
          <p:cNvPr id="6" name="Group 12"/>
          <p:cNvGrpSpPr>
            <a:grpSpLocks/>
          </p:cNvGrpSpPr>
          <p:nvPr/>
        </p:nvGrpSpPr>
        <p:grpSpPr bwMode="auto">
          <a:xfrm>
            <a:off x="381000" y="2895600"/>
            <a:ext cx="3886200" cy="2662238"/>
            <a:chOff x="228865" y="2058430"/>
            <a:chExt cx="3886597" cy="2662388"/>
          </a:xfrm>
        </p:grpSpPr>
        <p:grpSp>
          <p:nvGrpSpPr>
            <p:cNvPr id="8" name="Group 4"/>
            <p:cNvGrpSpPr>
              <a:grpSpLocks/>
            </p:cNvGrpSpPr>
            <p:nvPr/>
          </p:nvGrpSpPr>
          <p:grpSpPr bwMode="auto">
            <a:xfrm>
              <a:off x="228865" y="2058430"/>
              <a:ext cx="3886597" cy="2662388"/>
              <a:chOff x="1332" y="1735"/>
              <a:chExt cx="2256" cy="1564"/>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735"/>
                <a:ext cx="2256" cy="15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AutoShape 6"/>
              <p:cNvCxnSpPr>
                <a:cxnSpLocks noChangeShapeType="1"/>
              </p:cNvCxnSpPr>
              <p:nvPr/>
            </p:nvCxnSpPr>
            <p:spPr bwMode="auto">
              <a:xfrm>
                <a:off x="1597" y="2674"/>
                <a:ext cx="1946" cy="1"/>
              </a:xfrm>
              <a:prstGeom prst="straightConnector1">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9" name="AutoShape 8"/>
            <p:cNvSpPr>
              <a:spLocks noChangeArrowheads="1"/>
            </p:cNvSpPr>
            <p:nvPr/>
          </p:nvSpPr>
          <p:spPr bwMode="auto">
            <a:xfrm>
              <a:off x="2895600" y="3123902"/>
              <a:ext cx="1066800" cy="457156"/>
            </a:xfrm>
            <a:prstGeom prst="wedgeRoundRectCallout">
              <a:avLst>
                <a:gd name="adj1" fmla="val -8275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dirty="0"/>
                <a:t>Cost of 1kg nitrogen</a:t>
              </a:r>
            </a:p>
          </p:txBody>
        </p:sp>
        <p:sp>
          <p:nvSpPr>
            <p:cNvPr id="10" name="AutoShape 8"/>
            <p:cNvSpPr>
              <a:spLocks noChangeArrowheads="1"/>
            </p:cNvSpPr>
            <p:nvPr/>
          </p:nvSpPr>
          <p:spPr bwMode="auto">
            <a:xfrm>
              <a:off x="990943" y="2514859"/>
              <a:ext cx="1371600" cy="685837"/>
            </a:xfrm>
            <a:prstGeom prst="wedgeRoundRectCallout">
              <a:avLst>
                <a:gd name="adj1" fmla="val 48384"/>
                <a:gd name="adj2" fmla="val 647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Value of maize from 1 kg of nitrogen</a:t>
              </a:r>
            </a:p>
          </p:txBody>
        </p:sp>
        <p:sp>
          <p:nvSpPr>
            <p:cNvPr id="11" name="TextBox 10"/>
            <p:cNvSpPr txBox="1">
              <a:spLocks noChangeArrowheads="1"/>
            </p:cNvSpPr>
            <p:nvPr/>
          </p:nvSpPr>
          <p:spPr bwMode="auto">
            <a:xfrm>
              <a:off x="914400" y="2209589"/>
              <a:ext cx="249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Above </a:t>
              </a:r>
              <a:r>
                <a:rPr lang="en-US" sz="1200"/>
                <a:t>red line: fertilizer profitable</a:t>
              </a:r>
            </a:p>
          </p:txBody>
        </p:sp>
        <p:sp>
          <p:nvSpPr>
            <p:cNvPr id="12" name="TextBox 8"/>
            <p:cNvSpPr txBox="1">
              <a:spLocks noChangeArrowheads="1"/>
            </p:cNvSpPr>
            <p:nvPr/>
          </p:nvSpPr>
          <p:spPr bwMode="auto">
            <a:xfrm>
              <a:off x="1448190" y="4115946"/>
              <a:ext cx="264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Below </a:t>
              </a:r>
              <a:r>
                <a:rPr lang="en-US" sz="1200"/>
                <a:t>red line: fertilizer unprofitable</a:t>
              </a:r>
            </a:p>
          </p:txBody>
        </p:sp>
      </p:grpSp>
      <p:sp>
        <p:nvSpPr>
          <p:cNvPr id="15" name="Rectangle 31"/>
          <p:cNvSpPr>
            <a:spLocks noChangeArrowheads="1"/>
          </p:cNvSpPr>
          <p:nvPr/>
        </p:nvSpPr>
        <p:spPr bwMode="auto">
          <a:xfrm>
            <a:off x="228600" y="561975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Marenya and Barrett, </a:t>
            </a:r>
            <a:r>
              <a:rPr lang="en-US" i="1" dirty="0">
                <a:latin typeface="Georgia" pitchFamily="18" charset="0"/>
              </a:rPr>
              <a:t>AJAE</a:t>
            </a:r>
            <a:r>
              <a:rPr lang="en-US" dirty="0">
                <a:latin typeface="Georgia" pitchFamily="18" charset="0"/>
              </a:rPr>
              <a:t> 2009).</a:t>
            </a:r>
          </a:p>
        </p:txBody>
      </p:sp>
      <p:grpSp>
        <p:nvGrpSpPr>
          <p:cNvPr id="16" name="Group 7"/>
          <p:cNvGrpSpPr>
            <a:grpSpLocks/>
          </p:cNvGrpSpPr>
          <p:nvPr/>
        </p:nvGrpSpPr>
        <p:grpSpPr bwMode="auto">
          <a:xfrm>
            <a:off x="4343400" y="2895600"/>
            <a:ext cx="4343400" cy="2667000"/>
            <a:chOff x="762000" y="1295400"/>
            <a:chExt cx="7162800" cy="4953000"/>
          </a:xfrm>
        </p:grpSpPr>
        <p:pic>
          <p:nvPicPr>
            <p:cNvPr id="17" name="Picture 3" descr="Fit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447911" y="3276600"/>
              <a:ext cx="6476889" cy="766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
        <p:nvSpPr>
          <p:cNvPr id="19" name="AutoShape 8">
            <a:extLst>
              <a:ext uri="{FF2B5EF4-FFF2-40B4-BE49-F238E27FC236}">
                <a16:creationId xmlns:a16="http://schemas.microsoft.com/office/drawing/2014/main" id="{B00C8A7E-8642-4C4C-8929-5804F78A5C45}"/>
              </a:ext>
            </a:extLst>
          </p:cNvPr>
          <p:cNvSpPr>
            <a:spLocks noChangeArrowheads="1"/>
          </p:cNvSpPr>
          <p:nvPr/>
        </p:nvSpPr>
        <p:spPr bwMode="auto">
          <a:xfrm>
            <a:off x="5029200" y="3478610"/>
            <a:ext cx="1219200" cy="457130"/>
          </a:xfrm>
          <a:prstGeom prst="wedgeRoundRectCallout">
            <a:avLst>
              <a:gd name="adj1" fmla="val -6594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dirty="0"/>
              <a:t>Kenya rural poverty line</a:t>
            </a:r>
          </a:p>
        </p:txBody>
      </p:sp>
    </p:spTree>
    <p:extLst>
      <p:ext uri="{BB962C8B-B14F-4D97-AF65-F5344CB8AC3E}">
        <p14:creationId xmlns:p14="http://schemas.microsoft.com/office/powerpoint/2010/main" val="274882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801100" cy="2286000"/>
          </a:xfrm>
        </p:spPr>
        <p:txBody>
          <a:bodyPr/>
          <a:lstStyle/>
          <a:p>
            <a:pPr marL="0">
              <a:spcBef>
                <a:spcPct val="0"/>
              </a:spcBef>
              <a:buNone/>
            </a:pPr>
            <a:r>
              <a:rPr lang="en-US" sz="2400" b="1" u="sng" dirty="0">
                <a:latin typeface="Georgia" pitchFamily="18" charset="0"/>
              </a:rPr>
              <a:t>Learning and extension</a:t>
            </a:r>
            <a:r>
              <a:rPr lang="en-US" sz="2400" b="1" dirty="0">
                <a:latin typeface="Georgia" pitchFamily="18" charset="0"/>
              </a:rPr>
              <a:t>: </a:t>
            </a:r>
          </a:p>
          <a:p>
            <a:pPr marL="0" indent="0">
              <a:spcBef>
                <a:spcPct val="0"/>
              </a:spcBef>
              <a:buNone/>
            </a:pPr>
            <a:r>
              <a:rPr lang="en-US" sz="2400" dirty="0">
                <a:latin typeface="Georgia" pitchFamily="18" charset="0"/>
              </a:rPr>
              <a:t>Need to promote/subsidize learning (by doing and from others) about new technologies. Social pressures seem to matter too … </a:t>
            </a:r>
          </a:p>
          <a:p>
            <a:pPr marL="0">
              <a:spcBef>
                <a:spcPct val="0"/>
              </a:spcBef>
              <a:buNone/>
            </a:pPr>
            <a:endParaRPr lang="en-US" sz="2400" dirty="0">
              <a:latin typeface="Georgia" pitchFamily="18" charset="0"/>
            </a:endParaRPr>
          </a:p>
        </p:txBody>
      </p:sp>
      <p:sp>
        <p:nvSpPr>
          <p:cNvPr id="15" name="Rectangle 31"/>
          <p:cNvSpPr>
            <a:spLocks noChangeArrowheads="1"/>
          </p:cNvSpPr>
          <p:nvPr/>
        </p:nvSpPr>
        <p:spPr bwMode="auto">
          <a:xfrm>
            <a:off x="76200" y="64008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Barrett et al. </a:t>
            </a:r>
            <a:r>
              <a:rPr lang="en-US" i="1" dirty="0">
                <a:latin typeface="Georgia" pitchFamily="18" charset="0"/>
              </a:rPr>
              <a:t>AJAE</a:t>
            </a:r>
            <a:r>
              <a:rPr lang="en-US" dirty="0">
                <a:latin typeface="Georgia" pitchFamily="18" charset="0"/>
              </a:rPr>
              <a:t> 2021)</a:t>
            </a:r>
          </a:p>
        </p:txBody>
      </p:sp>
      <p:sp>
        <p:nvSpPr>
          <p:cNvPr id="3" name="Title 1">
            <a:extLst>
              <a:ext uri="{FF2B5EF4-FFF2-40B4-BE49-F238E27FC236}">
                <a16:creationId xmlns:a16="http://schemas.microsoft.com/office/drawing/2014/main" id="{9FFDEEE6-2BD1-4B1D-A4B4-6958B1283D9A}"/>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pic>
        <p:nvPicPr>
          <p:cNvPr id="2" name="Picture 1">
            <a:extLst>
              <a:ext uri="{FF2B5EF4-FFF2-40B4-BE49-F238E27FC236}">
                <a16:creationId xmlns:a16="http://schemas.microsoft.com/office/drawing/2014/main" id="{D337BD36-03C9-420D-8644-4C4306A73D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399"/>
            <a:ext cx="4343400" cy="3086661"/>
          </a:xfrm>
          <a:prstGeom prst="rect">
            <a:avLst/>
          </a:prstGeom>
          <a:noFill/>
          <a:ln>
            <a:noFill/>
          </a:ln>
        </p:spPr>
      </p:pic>
      <p:sp>
        <p:nvSpPr>
          <p:cNvPr id="4" name="Rectangle 31">
            <a:extLst>
              <a:ext uri="{FF2B5EF4-FFF2-40B4-BE49-F238E27FC236}">
                <a16:creationId xmlns:a16="http://schemas.microsoft.com/office/drawing/2014/main" id="{906C8581-7520-4CBA-BC5B-EFEA72192B85}"/>
              </a:ext>
            </a:extLst>
          </p:cNvPr>
          <p:cNvSpPr>
            <a:spLocks noChangeArrowheads="1"/>
          </p:cNvSpPr>
          <p:nvPr/>
        </p:nvSpPr>
        <p:spPr bwMode="auto">
          <a:xfrm>
            <a:off x="190500" y="2650798"/>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Example: SRI adoption in Bangladesh</a:t>
            </a:r>
          </a:p>
        </p:txBody>
      </p:sp>
      <p:pic>
        <p:nvPicPr>
          <p:cNvPr id="5" name="Picture 4" descr="C:\Users\Pakrashi\Dropbox\SRI papers and datasets\SRI Impact paper Final\Final cost-benefit\Figure_rank_1.tif">
            <a:extLst>
              <a:ext uri="{FF2B5EF4-FFF2-40B4-BE49-F238E27FC236}">
                <a16:creationId xmlns:a16="http://schemas.microsoft.com/office/drawing/2014/main" id="{343D90DC-EA11-43BB-999E-08AFC24EDD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95801" y="3200400"/>
            <a:ext cx="4457700" cy="3086661"/>
          </a:xfrm>
          <a:prstGeom prst="rect">
            <a:avLst/>
          </a:prstGeom>
          <a:noFill/>
          <a:ln>
            <a:noFill/>
          </a:ln>
        </p:spPr>
      </p:pic>
    </p:spTree>
    <p:extLst>
      <p:ext uri="{BB962C8B-B14F-4D97-AF65-F5344CB8AC3E}">
        <p14:creationId xmlns:p14="http://schemas.microsoft.com/office/powerpoint/2010/main" val="188975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1295400"/>
            <a:ext cx="8229600" cy="4525963"/>
          </a:xfrm>
        </p:spPr>
        <p:txBody>
          <a:bodyPr/>
          <a:lstStyle/>
          <a:p>
            <a:pPr marL="0" indent="0">
              <a:spcBef>
                <a:spcPct val="0"/>
              </a:spcBef>
              <a:buNone/>
            </a:pPr>
            <a:r>
              <a:rPr lang="en-US" sz="2400" dirty="0">
                <a:latin typeface="Georgia" pitchFamily="18" charset="0"/>
              </a:rPr>
              <a:t>Let’s discuss a few key questions.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technological change in agriculture matter to economic development?</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4)  Some implications: IP, R&amp;D financing, complementary (esp. natural) inputs, extension </a:t>
            </a:r>
            <a:r>
              <a:rPr lang="en-US" sz="2400">
                <a:latin typeface="Georgia" pitchFamily="18" charset="0"/>
              </a:rPr>
              <a:t>and learning</a:t>
            </a:r>
            <a:endParaRPr lang="en-US" sz="2400" dirty="0">
              <a:latin typeface="Georgia" pitchFamily="18" charset="0"/>
            </a:endParaRPr>
          </a:p>
          <a:p>
            <a:pPr marL="0" indent="0">
              <a:spcBef>
                <a:spcPct val="0"/>
              </a:spcBef>
              <a:buNone/>
            </a:pPr>
            <a:endParaRPr lang="en-US" sz="2400" dirty="0">
              <a:latin typeface="Georgia" pitchFamily="18" charset="0"/>
            </a:endParaRP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
        <p:nvSpPr>
          <p:cNvPr id="2" name="TextBox 1">
            <a:extLst>
              <a:ext uri="{FF2B5EF4-FFF2-40B4-BE49-F238E27FC236}">
                <a16:creationId xmlns:a16="http://schemas.microsoft.com/office/drawing/2014/main" id="{30B42204-D166-4838-A9EB-33FDD444AFDF}"/>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98017"/>
            <a:ext cx="8839200" cy="981075"/>
          </a:xfrm>
        </p:spPr>
        <p:txBody>
          <a:bodyPr anchor="t">
            <a:normAutofit fontScale="90000"/>
          </a:bodyPr>
          <a:lstStyle/>
          <a:p>
            <a:pPr algn="l"/>
            <a:r>
              <a:rPr lang="en-US" sz="2700" dirty="0">
                <a:latin typeface="Georgia" panose="02040502050405020303" pitchFamily="18" charset="0"/>
              </a:rPr>
              <a:t>85-90 </a:t>
            </a:r>
            <a:r>
              <a:rPr lang="en-US" sz="2700" dirty="0" err="1">
                <a:latin typeface="Georgia" panose="02040502050405020303" pitchFamily="18" charset="0"/>
              </a:rPr>
              <a:t>yrs</a:t>
            </a:r>
            <a:r>
              <a:rPr lang="en-US" sz="2700" dirty="0">
                <a:latin typeface="Georgia" panose="02040502050405020303" pitchFamily="18" charset="0"/>
              </a:rPr>
              <a:t> ago, we faced Global Depression, Dust Bowl in US.</a:t>
            </a:r>
            <a:br>
              <a:rPr lang="en-US" sz="2700" dirty="0">
                <a:latin typeface="Georgia" panose="02040502050405020303" pitchFamily="18" charset="0"/>
              </a:rPr>
            </a:br>
            <a:r>
              <a:rPr lang="en-US" sz="2700" dirty="0">
                <a:latin typeface="Georgia" panose="02040502050405020303" pitchFamily="18" charset="0"/>
              </a:rPr>
              <a:t>Ag R&amp;E, “New Deal” programs (and WWII) sparked innovation to </a:t>
            </a:r>
            <a:r>
              <a:rPr lang="en-US" sz="2700" b="1" dirty="0">
                <a:latin typeface="Georgia" panose="02040502050405020303" pitchFamily="18" charset="0"/>
              </a:rPr>
              <a:t>boost</a:t>
            </a:r>
            <a:r>
              <a:rPr lang="en-US" sz="2700" dirty="0">
                <a:latin typeface="Georgia" panose="02040502050405020303" pitchFamily="18" charset="0"/>
              </a:rPr>
              <a:t> </a:t>
            </a:r>
            <a:r>
              <a:rPr lang="en-US" sz="2700" b="1" dirty="0">
                <a:latin typeface="Georgia" panose="02040502050405020303" pitchFamily="18" charset="0"/>
              </a:rPr>
              <a:t>crop</a:t>
            </a:r>
            <a:r>
              <a:rPr lang="en-US" sz="2700" dirty="0">
                <a:latin typeface="Georgia" panose="02040502050405020303" pitchFamily="18" charset="0"/>
              </a:rPr>
              <a:t> </a:t>
            </a:r>
            <a:r>
              <a:rPr lang="en-US" sz="2700" b="1" dirty="0">
                <a:latin typeface="Georgia" panose="02040502050405020303" pitchFamily="18" charset="0"/>
              </a:rPr>
              <a:t>yields</a:t>
            </a:r>
            <a:r>
              <a:rPr lang="en-US" sz="2700" dirty="0">
                <a:latin typeface="Georgia" panose="02040502050405020303" pitchFamily="18" charset="0"/>
              </a:rPr>
              <a:t> and </a:t>
            </a:r>
            <a:r>
              <a:rPr lang="en-US" sz="2700" b="1" dirty="0">
                <a:latin typeface="Georgia" panose="02040502050405020303" pitchFamily="18" charset="0"/>
              </a:rPr>
              <a:t>reduce</a:t>
            </a:r>
            <a:r>
              <a:rPr lang="en-US" sz="2700" dirty="0">
                <a:latin typeface="Georgia" panose="02040502050405020303" pitchFamily="18" charset="0"/>
              </a:rPr>
              <a:t> </a:t>
            </a:r>
            <a:r>
              <a:rPr lang="en-US" sz="2700" b="1" dirty="0">
                <a:latin typeface="Georgia" panose="02040502050405020303" pitchFamily="18" charset="0"/>
              </a:rPr>
              <a:t>hunger</a:t>
            </a:r>
            <a:r>
              <a:rPr lang="en-US" sz="2700" dirty="0">
                <a:latin typeface="Georgia" panose="02040502050405020303" pitchFamily="18" charset="0"/>
              </a:rPr>
              <a:t> … and launched a period of unprecedented </a:t>
            </a:r>
            <a:r>
              <a:rPr lang="en-US" sz="2700" dirty="0" err="1">
                <a:latin typeface="Georgia" panose="02040502050405020303" pitchFamily="18" charset="0"/>
              </a:rPr>
              <a:t>agri</a:t>
            </a:r>
            <a:r>
              <a:rPr lang="en-US" sz="2700" dirty="0">
                <a:latin typeface="Georgia" panose="02040502050405020303" pitchFamily="18" charset="0"/>
              </a:rPr>
              <a:t>-prosperity in today’s HICs.</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pic>
        <p:nvPicPr>
          <p:cNvPr id="7" name="Picture 6" descr="A screenshot of a social media post&#10;&#10;Description automatically generated">
            <a:extLst>
              <a:ext uri="{FF2B5EF4-FFF2-40B4-BE49-F238E27FC236}">
                <a16:creationId xmlns:a16="http://schemas.microsoft.com/office/drawing/2014/main" id="{D36E41FB-527F-467D-AB23-5A86D8DD8D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534025" cy="3905885"/>
          </a:xfrm>
          <a:prstGeom prst="rect">
            <a:avLst/>
          </a:prstGeom>
        </p:spPr>
      </p:pic>
      <p:sp>
        <p:nvSpPr>
          <p:cNvPr id="3" name="TextBox 2">
            <a:extLst>
              <a:ext uri="{FF2B5EF4-FFF2-40B4-BE49-F238E27FC236}">
                <a16:creationId xmlns:a16="http://schemas.microsoft.com/office/drawing/2014/main" id="{782FC58C-C69D-4A70-A1E3-877E42915743}"/>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42033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981075"/>
          </a:xfrm>
        </p:spPr>
        <p:txBody>
          <a:bodyPr anchor="t">
            <a:normAutofit fontScale="90000"/>
          </a:bodyPr>
          <a:lstStyle/>
          <a:p>
            <a:pPr algn="l"/>
            <a:r>
              <a:rPr lang="en-US" sz="2700" dirty="0">
                <a:latin typeface="Georgia" panose="02040502050405020303" pitchFamily="18" charset="0"/>
              </a:rPr>
              <a:t>50 </a:t>
            </a:r>
            <a:r>
              <a:rPr lang="en-US" sz="2700" dirty="0" err="1">
                <a:latin typeface="Georgia" panose="02040502050405020303" pitchFamily="18" charset="0"/>
              </a:rPr>
              <a:t>yrs</a:t>
            </a:r>
            <a:r>
              <a:rPr lang="en-US" sz="2700" dirty="0">
                <a:latin typeface="Georgia" panose="02040502050405020303" pitchFamily="18" charset="0"/>
              </a:rPr>
              <a:t> ago, facing ‘population bomb’ and famines in Asia/Africa,   goal was again reduce hunger/raise yields. </a:t>
            </a:r>
            <a:r>
              <a:rPr lang="en-US" sz="2700" b="1" dirty="0">
                <a:latin typeface="Georgia" panose="02040502050405020303" pitchFamily="18" charset="0"/>
              </a:rPr>
              <a:t>Science-led effort </a:t>
            </a:r>
            <a:r>
              <a:rPr lang="en-US" sz="2700" dirty="0">
                <a:latin typeface="Georgia" panose="02040502050405020303" pitchFamily="18" charset="0"/>
              </a:rPr>
              <a:t>to ‘grow the pile of rice on the plates of food-short consumers’ led to Green Revolution successes (Norman Borlaug 1970 NPP!)</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grpSp>
        <p:nvGrpSpPr>
          <p:cNvPr id="3" name="Group 2">
            <a:extLst>
              <a:ext uri="{FF2B5EF4-FFF2-40B4-BE49-F238E27FC236}">
                <a16:creationId xmlns:a16="http://schemas.microsoft.com/office/drawing/2014/main" id="{4D89B905-16F1-4BFF-A9D8-0292EC0D9B22}"/>
              </a:ext>
            </a:extLst>
          </p:cNvPr>
          <p:cNvGrpSpPr/>
          <p:nvPr/>
        </p:nvGrpSpPr>
        <p:grpSpPr>
          <a:xfrm>
            <a:off x="1143000" y="3095626"/>
            <a:ext cx="7693572" cy="3696431"/>
            <a:chOff x="1143000" y="3095626"/>
            <a:chExt cx="7693572" cy="3696431"/>
          </a:xfrm>
        </p:grpSpPr>
        <p:pic>
          <p:nvPicPr>
            <p:cNvPr id="4" name="Picture 3">
              <a:extLst>
                <a:ext uri="{FF2B5EF4-FFF2-40B4-BE49-F238E27FC236}">
                  <a16:creationId xmlns:a16="http://schemas.microsoft.com/office/drawing/2014/main" id="{9E4C8654-393E-4A35-B8E0-92B71F66A7FA}"/>
                </a:ext>
              </a:extLst>
            </p:cNvPr>
            <p:cNvPicPr>
              <a:picLocks noChangeAspect="1"/>
            </p:cNvPicPr>
            <p:nvPr/>
          </p:nvPicPr>
          <p:blipFill>
            <a:blip r:embed="rId3"/>
            <a:stretch>
              <a:fillRect/>
            </a:stretch>
          </p:blipFill>
          <p:spPr>
            <a:xfrm>
              <a:off x="1143000" y="3095626"/>
              <a:ext cx="6858000" cy="3429000"/>
            </a:xfrm>
            <a:prstGeom prst="rect">
              <a:avLst/>
            </a:prstGeom>
          </p:spPr>
        </p:pic>
        <p:sp>
          <p:nvSpPr>
            <p:cNvPr id="5" name="TextBox 4">
              <a:extLst>
                <a:ext uri="{FF2B5EF4-FFF2-40B4-BE49-F238E27FC236}">
                  <a16:creationId xmlns:a16="http://schemas.microsoft.com/office/drawing/2014/main" id="{4D75D57D-807D-4E2A-AD3D-0A88834FE43E}"/>
                </a:ext>
              </a:extLst>
            </p:cNvPr>
            <p:cNvSpPr txBox="1"/>
            <p:nvPr/>
          </p:nvSpPr>
          <p:spPr>
            <a:xfrm>
              <a:off x="6400800" y="6515058"/>
              <a:ext cx="2435772" cy="276999"/>
            </a:xfrm>
            <a:prstGeom prst="rect">
              <a:avLst/>
            </a:prstGeom>
            <a:noFill/>
          </p:spPr>
          <p:txBody>
            <a:bodyPr wrap="square" rtlCol="0">
              <a:spAutoFit/>
            </a:bodyPr>
            <a:lstStyle/>
            <a:p>
              <a:r>
                <a:rPr lang="en-US" sz="1200" dirty="0">
                  <a:latin typeface="Georgia" panose="02040502050405020303" pitchFamily="18" charset="0"/>
                </a:rPr>
                <a:t>Photo credit: IRRI</a:t>
              </a:r>
            </a:p>
          </p:txBody>
        </p:sp>
      </p:grpSp>
      <p:sp>
        <p:nvSpPr>
          <p:cNvPr id="6" name="TextBox 5">
            <a:extLst>
              <a:ext uri="{FF2B5EF4-FFF2-40B4-BE49-F238E27FC236}">
                <a16:creationId xmlns:a16="http://schemas.microsoft.com/office/drawing/2014/main" id="{51CAF9B5-3503-4BD9-AE4B-7EC2B966536D}"/>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17197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610600" cy="5632311"/>
          </a:xfrm>
          <a:prstGeom prst="rect">
            <a:avLst/>
          </a:prstGeom>
          <a:noFill/>
          <a:ln w="9525">
            <a:noFill/>
            <a:miter lim="800000"/>
            <a:headEnd/>
            <a:tailEnd/>
          </a:ln>
        </p:spPr>
        <p:txBody>
          <a:bodyPr>
            <a:spAutoFit/>
          </a:bodyPr>
          <a:lstStyle/>
          <a:p>
            <a:pPr marL="457200" indent="-457200">
              <a:buAutoNum type="arabicPeriod"/>
            </a:pPr>
            <a:r>
              <a:rPr lang="en-US" sz="2400" dirty="0">
                <a:latin typeface="Georgia" pitchFamily="18" charset="0"/>
              </a:rPr>
              <a:t>How to meet growing demand for food, fiber and fuel (income, population growth, stature, urbanization)</a:t>
            </a:r>
          </a:p>
          <a:p>
            <a:pPr marL="457200" indent="-457200">
              <a:buAutoNum type="arabicPeriod"/>
            </a:pPr>
            <a:endParaRPr lang="en-US" sz="2400" dirty="0">
              <a:latin typeface="Georgia" pitchFamily="18" charset="0"/>
            </a:endParaRPr>
          </a:p>
          <a:p>
            <a:pPr marL="457200" indent="-457200">
              <a:buAutoNum type="arabicPeriod"/>
            </a:pPr>
            <a:r>
              <a:rPr lang="en-US" sz="2400" dirty="0">
                <a:latin typeface="Georgia" pitchFamily="18" charset="0"/>
              </a:rPr>
              <a:t>Finite planetary resources and increasing value to alternate land/water/labor uses</a:t>
            </a:r>
          </a:p>
          <a:p>
            <a:pPr marL="457200" indent="-457200">
              <a:buAutoNum type="arabicPeriod"/>
            </a:pPr>
            <a:endParaRPr lang="en-US" sz="2400" dirty="0">
              <a:latin typeface="Georgia" pitchFamily="18" charset="0"/>
            </a:endParaRPr>
          </a:p>
          <a:p>
            <a:r>
              <a:rPr lang="en-US" sz="2400" b="1" dirty="0">
                <a:latin typeface="Georgia" pitchFamily="18" charset="0"/>
              </a:rPr>
              <a:t>Implication: Must increase output/input to satisfy growing human demand and respect natural scarcity</a:t>
            </a:r>
          </a:p>
          <a:p>
            <a:endParaRPr lang="en-US" sz="2400" b="1" dirty="0">
              <a:latin typeface="Georgia" pitchFamily="18" charset="0"/>
            </a:endParaRPr>
          </a:p>
          <a:p>
            <a:r>
              <a:rPr lang="en-US" sz="2400" b="1" dirty="0">
                <a:latin typeface="Georgia" pitchFamily="18" charset="0"/>
              </a:rPr>
              <a:t>Inputs = ‘factors of production’, so tech change is growth in ‘total factor productivity’ (TFP)</a:t>
            </a:r>
          </a:p>
          <a:p>
            <a:endParaRPr lang="en-US" sz="2400" dirty="0">
              <a:latin typeface="Georgia" pitchFamily="18" charset="0"/>
            </a:endParaRPr>
          </a:p>
          <a:p>
            <a:r>
              <a:rPr lang="en-US" sz="2400" dirty="0">
                <a:latin typeface="Georgia" pitchFamily="18" charset="0"/>
              </a:rPr>
              <a:t>Also: Various estimates consistently suggest that real economic growth from agriculture is ~3x more effective than non-ag growth in reducing headcount extreme poverty. </a:t>
            </a:r>
          </a:p>
        </p:txBody>
      </p:sp>
      <p:sp>
        <p:nvSpPr>
          <p:cNvPr id="5" name="TextBox 4">
            <a:extLst>
              <a:ext uri="{FF2B5EF4-FFF2-40B4-BE49-F238E27FC236}">
                <a16:creationId xmlns:a16="http://schemas.microsoft.com/office/drawing/2014/main" id="{D5D1953F-DDAD-45D9-8F62-A724B9FC30C7}"/>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agricultural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This is the main long-term source of productivity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C8E164-613F-45B1-B73D-C6F1ACF66FFA}"/>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Sources of technological change (innovation)</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factors and to increase relatively valuable outputs. So ‘factor </a:t>
            </a:r>
            <a:r>
              <a:rPr lang="en-US" sz="2400" dirty="0" err="1">
                <a:latin typeface="Georgia" pitchFamily="18" charset="0"/>
              </a:rPr>
              <a:t>bias’</a:t>
            </a:r>
            <a:r>
              <a:rPr lang="en-US" sz="2400" dirty="0">
                <a:latin typeface="Georgia" pitchFamily="18" charset="0"/>
              </a:rPr>
              <a:t> in tech change varies by region/crop/era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B/c II turns on price signals, easily distorted by policies. And pro-poor innovations undervalued, hence the need for #s 2/3.  </a:t>
            </a:r>
          </a:p>
          <a:p>
            <a:pPr marL="0" indent="0">
              <a:buNone/>
            </a:pPr>
            <a:endParaRPr lang="en-US" sz="2400" dirty="0">
              <a:latin typeface="Georgia" pitchFamily="18" charset="0"/>
            </a:endParaRPr>
          </a:p>
          <a:p>
            <a:pPr marL="0" indent="0">
              <a:buNone/>
            </a:pPr>
            <a:r>
              <a:rPr lang="en-US" sz="2400" dirty="0">
                <a:latin typeface="Georgia" pitchFamily="18" charset="0"/>
              </a:rPr>
              <a:t>Discoveries are typically </a:t>
            </a:r>
            <a:r>
              <a:rPr lang="en-US" sz="2400" b="1" dirty="0">
                <a:latin typeface="Georgia" pitchFamily="18" charset="0"/>
              </a:rPr>
              <a:t>combinatorial</a:t>
            </a:r>
            <a:r>
              <a:rPr lang="en-US" sz="2400" dirty="0">
                <a:latin typeface="Georgia" pitchFamily="18" charset="0"/>
              </a:rPr>
              <a:t>.</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26" name="Picture 2" descr="Post-it 5pk 3&amp;quot; X 3&amp;quot; Pop-up Notes 100 Sheets/pad - Neon : Target">
            <a:extLst>
              <a:ext uri="{FF2B5EF4-FFF2-40B4-BE49-F238E27FC236}">
                <a16:creationId xmlns:a16="http://schemas.microsoft.com/office/drawing/2014/main" id="{F2C3A8F4-6975-4E6D-B5E1-627A44B4F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10000"/>
            <a:ext cx="1036583" cy="1036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wave oven | Microwave devices and immersion coil heaters | Laboratory  Appliances | Labware | Carl Roth - France">
            <a:extLst>
              <a:ext uri="{FF2B5EF4-FFF2-40B4-BE49-F238E27FC236}">
                <a16:creationId xmlns:a16="http://schemas.microsoft.com/office/drawing/2014/main" id="{9BE18080-CEC0-4DD9-8A08-C6BD225657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13790" r="7500" b="15034"/>
          <a:stretch/>
        </p:blipFill>
        <p:spPr bwMode="auto">
          <a:xfrm>
            <a:off x="4072240" y="3810000"/>
            <a:ext cx="1691372" cy="1036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 Your Penicillin Allergy Real?">
            <a:extLst>
              <a:ext uri="{FF2B5EF4-FFF2-40B4-BE49-F238E27FC236}">
                <a16:creationId xmlns:a16="http://schemas.microsoft.com/office/drawing/2014/main" id="{C4B7D0F5-E1C5-4C0A-A645-54F1A8F16C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83" r="29536"/>
          <a:stretch/>
        </p:blipFill>
        <p:spPr bwMode="auto">
          <a:xfrm>
            <a:off x="5997277" y="3809999"/>
            <a:ext cx="678106" cy="10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Diffusion of innovations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00853" y="3531072"/>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0" y="6431872"/>
            <a:ext cx="4009219" cy="307777"/>
          </a:xfrm>
          <a:prstGeom prst="rect">
            <a:avLst/>
          </a:prstGeom>
          <a:noFill/>
        </p:spPr>
        <p:txBody>
          <a:bodyPr wrap="square" rtlCol="0">
            <a:spAutoFit/>
          </a:bodyPr>
          <a:lstStyle/>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pic>
        <p:nvPicPr>
          <p:cNvPr id="2" name="Picture 1">
            <a:extLst>
              <a:ext uri="{FF2B5EF4-FFF2-40B4-BE49-F238E27FC236}">
                <a16:creationId xmlns:a16="http://schemas.microsoft.com/office/drawing/2014/main" id="{53A7E482-DA81-45D4-8E48-1E55F27BC7D1}"/>
              </a:ext>
            </a:extLst>
          </p:cNvPr>
          <p:cNvPicPr>
            <a:picLocks noChangeAspect="1"/>
          </p:cNvPicPr>
          <p:nvPr/>
        </p:nvPicPr>
        <p:blipFill>
          <a:blip r:embed="rId5"/>
          <a:stretch>
            <a:fillRect/>
          </a:stretch>
        </p:blipFill>
        <p:spPr>
          <a:xfrm>
            <a:off x="4508500" y="1201271"/>
            <a:ext cx="4445000" cy="2133600"/>
          </a:xfrm>
          <a:prstGeom prst="rect">
            <a:avLst/>
          </a:prstGeom>
        </p:spPr>
      </p:pic>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209267" y="3112049"/>
            <a:ext cx="461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sp>
        <p:nvSpPr>
          <p:cNvPr id="8" name="Text Box 83">
            <a:extLst>
              <a:ext uri="{FF2B5EF4-FFF2-40B4-BE49-F238E27FC236}">
                <a16:creationId xmlns:a16="http://schemas.microsoft.com/office/drawing/2014/main" id="{4650E20D-9034-4601-A490-DDB1C0671E05}"/>
              </a:ext>
            </a:extLst>
          </p:cNvPr>
          <p:cNvSpPr txBox="1">
            <a:spLocks noChangeArrowheads="1"/>
          </p:cNvSpPr>
          <p:nvPr/>
        </p:nvSpPr>
        <p:spPr bwMode="auto">
          <a:xfrm>
            <a:off x="125506" y="1701477"/>
            <a:ext cx="461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Standard diffusion pattern is logistic …</a:t>
            </a:r>
          </a:p>
          <a:p>
            <a:pPr eaLnBrk="1" hangingPunct="1">
              <a:spcBef>
                <a:spcPts val="0"/>
              </a:spcBef>
            </a:pPr>
            <a:r>
              <a:rPr lang="en-US" altLang="en-US" dirty="0">
                <a:latin typeface="Georgia" panose="02040502050405020303" pitchFamily="18" charset="0"/>
              </a:rPr>
              <a:t>(</a:t>
            </a:r>
            <a:r>
              <a:rPr lang="en-US" altLang="en-US" dirty="0" err="1">
                <a:latin typeface="Georgia" panose="02040502050405020303" pitchFamily="18" charset="0"/>
              </a:rPr>
              <a:t>Griliches</a:t>
            </a:r>
            <a:r>
              <a:rPr lang="en-US" altLang="en-US" dirty="0">
                <a:latin typeface="Georgia" panose="02040502050405020303" pitchFamily="18" charset="0"/>
              </a:rPr>
              <a:t>, </a:t>
            </a:r>
            <a:r>
              <a:rPr lang="en-US" altLang="en-US" i="1" dirty="0" err="1">
                <a:latin typeface="Georgia" panose="02040502050405020303" pitchFamily="18" charset="0"/>
              </a:rPr>
              <a:t>Econometrica</a:t>
            </a:r>
            <a:r>
              <a:rPr lang="en-US" altLang="en-US" dirty="0">
                <a:latin typeface="Georgia" panose="02040502050405020303" pitchFamily="18" charset="0"/>
              </a:rPr>
              <a:t>, 1957 on hybrid corn diffusion in the US)</a:t>
            </a: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6705</TotalTime>
  <Words>1395</Words>
  <Application>Microsoft Office PowerPoint</Application>
  <PresentationFormat>On-screen Show (4:3)</PresentationFormat>
  <Paragraphs>172</Paragraphs>
  <Slides>19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Courier New</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85-90 yrs ago, we faced Global Depression, Dust Bowl in US. Ag R&amp;E, “New Deal” programs (and WWII) sparked innovation to boost crop yields and reduce hunger … and launched a period of unprecedented agri-prosperity in today’s HICs. </vt:lpstr>
      <vt:lpstr>50 yrs ago, facing ‘population bomb’ and famines in Asia/Africa,   goal was again reduce hunger/raise yields. Science-led effort to ‘grow the pile of rice on the plates of food-short consumers’ led to Green Revolution successes (Norman Borlaug 1970 NPP!)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234</cp:revision>
  <dcterms:created xsi:type="dcterms:W3CDTF">2001-03-15T21:53:34Z</dcterms:created>
  <dcterms:modified xsi:type="dcterms:W3CDTF">2021-09-11T15:22:19Z</dcterms:modified>
</cp:coreProperties>
</file>